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5"/>
  </p:sldMasterIdLst>
  <p:notesMasterIdLst>
    <p:notesMasterId r:id="rId14"/>
  </p:notesMasterIdLst>
  <p:handoutMasterIdLst>
    <p:handoutMasterId r:id="rId15"/>
  </p:handoutMasterIdLst>
  <p:sldIdLst>
    <p:sldId id="256" r:id="rId6"/>
    <p:sldId id="1828" r:id="rId7"/>
    <p:sldId id="1734" r:id="rId8"/>
    <p:sldId id="1829" r:id="rId9"/>
    <p:sldId id="1736" r:id="rId10"/>
    <p:sldId id="1737" r:id="rId11"/>
    <p:sldId id="1827" r:id="rId12"/>
    <p:sldId id="1789" r:id="rId13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416"/>
    <a:srgbClr val="FFA122"/>
    <a:srgbClr val="F8921A"/>
    <a:srgbClr val="DABB5A"/>
    <a:srgbClr val="E40520"/>
    <a:srgbClr val="FFFB7E"/>
    <a:srgbClr val="D4594A"/>
    <a:srgbClr val="EF1965"/>
    <a:srgbClr val="CC0000"/>
    <a:srgbClr val="86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6DD9-818A-F044-8D1B-264B749033A1}" v="2" dt="2020-11-27T07:53:41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 autoAdjust="0"/>
    <p:restoredTop sz="94422" autoAdjust="0"/>
  </p:normalViewPr>
  <p:slideViewPr>
    <p:cSldViewPr snapToGrid="0">
      <p:cViewPr varScale="1">
        <p:scale>
          <a:sx n="161" d="100"/>
          <a:sy n="16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17.06.22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Christian, Guido and I,  like to talk to you about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1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90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2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28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3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64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4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82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9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0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1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67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8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176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45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5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4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6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53427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130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8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273" y="127800"/>
            <a:ext cx="8523952" cy="7212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17.06.22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tiff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tiff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tiff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4.tiff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openxmlformats.org/officeDocument/2006/relationships/image" Target="../media/image44.png"/><Relationship Id="rId19" Type="http://schemas.openxmlformats.org/officeDocument/2006/relationships/image" Target="../media/image26.tiff"/><Relationship Id="rId4" Type="http://schemas.openxmlformats.org/officeDocument/2006/relationships/image" Target="../media/image43.jpeg"/><Relationship Id="rId9" Type="http://schemas.openxmlformats.org/officeDocument/2006/relationships/image" Target="../media/image36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43.jpeg"/><Relationship Id="rId21" Type="http://schemas.openxmlformats.org/officeDocument/2006/relationships/image" Target="../media/image41.png"/><Relationship Id="rId7" Type="http://schemas.openxmlformats.org/officeDocument/2006/relationships/image" Target="../media/image23.tiff"/><Relationship Id="rId12" Type="http://schemas.openxmlformats.org/officeDocument/2006/relationships/image" Target="../media/image46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22.tiff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6.png"/><Relationship Id="rId18" Type="http://schemas.openxmlformats.org/officeDocument/2006/relationships/image" Target="../media/image49.png"/><Relationship Id="rId3" Type="http://schemas.openxmlformats.org/officeDocument/2006/relationships/image" Target="../media/image43.jpeg"/><Relationship Id="rId21" Type="http://schemas.openxmlformats.org/officeDocument/2006/relationships/image" Target="../media/image25.png"/><Relationship Id="rId7" Type="http://schemas.openxmlformats.org/officeDocument/2006/relationships/image" Target="../media/image24.tiff"/><Relationship Id="rId12" Type="http://schemas.openxmlformats.org/officeDocument/2006/relationships/image" Target="../media/image35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tiff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41.png"/><Relationship Id="rId10" Type="http://schemas.openxmlformats.org/officeDocument/2006/relationships/image" Target="../media/image45.png"/><Relationship Id="rId19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E55FD6-B424-1546-B99E-87A15CCE9C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599" y="3440113"/>
            <a:ext cx="4679265" cy="3952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ACEDE-F96C-FD42-928A-14DAC22B27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503" y="3439779"/>
            <a:ext cx="2195957" cy="39600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gschmutz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D56A0C-58F4-9B44-934D-ED497E0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/>
          <a:lstStyle/>
          <a:p>
            <a:r>
              <a:rPr lang="en-GB" dirty="0"/>
              <a:t>Demo – Data Lake with </a:t>
            </a:r>
            <a:r>
              <a:rPr lang="en-GB" dirty="0" err="1"/>
              <a:t>EShop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E221C-315A-8F47-A7DC-193EBD30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Showing both Stream- and Batch-Processing in 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5C12-528B-C549-A2EC-723FDD18F9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245688"/>
            <a:ext cx="8696654" cy="396008"/>
          </a:xfrm>
        </p:spPr>
        <p:txBody>
          <a:bodyPr/>
          <a:lstStyle/>
          <a:p>
            <a:r>
              <a:rPr lang="en-US" dirty="0"/>
              <a:t>Guido Schmutz (</a:t>
            </a:r>
            <a:r>
              <a:rPr lang="en-US" dirty="0" err="1"/>
              <a:t>guido.schmutz@trivadis.com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5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1DAAD-11C7-3147-A93B-7C01C8914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>
                <a:solidFill>
                  <a:srgbClr val="FFFFFF">
                    <a:lumMod val="6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7861AB-4319-674A-A6C7-6F082489E3CF}"/>
              </a:ext>
            </a:extLst>
          </p:cNvPr>
          <p:cNvSpPr/>
          <p:nvPr/>
        </p:nvSpPr>
        <p:spPr>
          <a:xfrm>
            <a:off x="4908778" y="585059"/>
            <a:ext cx="1814728" cy="4091199"/>
          </a:xfrm>
          <a:prstGeom prst="roundRect">
            <a:avLst>
              <a:gd name="adj" fmla="val 775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4858FBD-02EA-8849-AF5B-970671DC1B13}"/>
              </a:ext>
            </a:extLst>
          </p:cNvPr>
          <p:cNvSpPr/>
          <p:nvPr/>
        </p:nvSpPr>
        <p:spPr>
          <a:xfrm>
            <a:off x="4709166" y="665852"/>
            <a:ext cx="1938484" cy="4153503"/>
          </a:xfrm>
          <a:prstGeom prst="roundRect">
            <a:avLst>
              <a:gd name="adj" fmla="val 1129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973EF66-4111-1B4B-B29E-2F0844E63037}"/>
              </a:ext>
            </a:extLst>
          </p:cNvPr>
          <p:cNvSpPr/>
          <p:nvPr/>
        </p:nvSpPr>
        <p:spPr>
          <a:xfrm>
            <a:off x="4649696" y="772847"/>
            <a:ext cx="1909342" cy="4121138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 Infrastructure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9FDAA9-9829-EA42-BE09-36FA3D76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06751" y="1757478"/>
            <a:ext cx="364997" cy="3649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29AA1DB-736A-FF45-9D95-F34C00FB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7" y="1160546"/>
            <a:ext cx="465113" cy="465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4D6D116-4D6D-EF4E-82D0-E470C461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90" y="1103424"/>
            <a:ext cx="465113" cy="4651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C88432-A1EE-8647-91A1-F6E81857A149}"/>
              </a:ext>
            </a:extLst>
          </p:cNvPr>
          <p:cNvSpPr txBox="1"/>
          <p:nvPr/>
        </p:nvSpPr>
        <p:spPr>
          <a:xfrm>
            <a:off x="5674055" y="2127186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F6DFDE-078A-214A-825F-4A4B33987373}"/>
              </a:ext>
            </a:extLst>
          </p:cNvPr>
          <p:cNvSpPr txBox="1"/>
          <p:nvPr/>
        </p:nvSpPr>
        <p:spPr>
          <a:xfrm>
            <a:off x="5068787" y="164009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E78A454-9722-8D48-AF60-2D28E08C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48" y="1919090"/>
            <a:ext cx="465113" cy="46511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EA9491D-6F3E-4847-81B9-D87A788C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91" y="1861968"/>
            <a:ext cx="465113" cy="465113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AD2871E-F429-1342-A07B-38502EC2E4DD}"/>
              </a:ext>
            </a:extLst>
          </p:cNvPr>
          <p:cNvSpPr txBox="1"/>
          <p:nvPr/>
        </p:nvSpPr>
        <p:spPr>
          <a:xfrm>
            <a:off x="5062388" y="2398640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Storage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2F9DDC9-99B4-DC4E-8303-FD3E30CB9C44}"/>
              </a:ext>
            </a:extLst>
          </p:cNvPr>
          <p:cNvCxnSpPr/>
          <p:nvPr/>
        </p:nvCxnSpPr>
        <p:spPr>
          <a:xfrm>
            <a:off x="4857823" y="1800738"/>
            <a:ext cx="778713" cy="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F7A98DC-E4B6-6E47-AE98-459771497FB8}"/>
              </a:ext>
            </a:extLst>
          </p:cNvPr>
          <p:cNvSpPr txBox="1"/>
          <p:nvPr/>
        </p:nvSpPr>
        <p:spPr>
          <a:xfrm rot="16200000">
            <a:off x="4783983" y="2127240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30A824-7E37-E54C-B138-32D4529253BA}"/>
              </a:ext>
            </a:extLst>
          </p:cNvPr>
          <p:cNvSpPr txBox="1"/>
          <p:nvPr/>
        </p:nvSpPr>
        <p:spPr>
          <a:xfrm rot="16200000">
            <a:off x="4679601" y="1360247"/>
            <a:ext cx="466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</a:t>
            </a:r>
          </a:p>
        </p:txBody>
      </p:sp>
      <p:sp>
        <p:nvSpPr>
          <p:cNvPr id="130" name="Curved Right Arrow 129">
            <a:extLst>
              <a:ext uri="{FF2B5EF4-FFF2-40B4-BE49-F238E27FC236}">
                <a16:creationId xmlns:a16="http://schemas.microsoft.com/office/drawing/2014/main" id="{4124D42A-5764-6747-9DA3-26CCF5E402C0}"/>
              </a:ext>
            </a:extLst>
          </p:cNvPr>
          <p:cNvSpPr/>
          <p:nvPr/>
        </p:nvSpPr>
        <p:spPr>
          <a:xfrm flipH="1" flipV="1">
            <a:off x="5586125" y="158817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1E8F528-9EE4-FA40-A720-FCAACF22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69" y="1162778"/>
            <a:ext cx="561744" cy="34893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4E46DDB-CAF4-054E-8538-CAC5AB338601}"/>
              </a:ext>
            </a:extLst>
          </p:cNvPr>
          <p:cNvSpPr txBox="1"/>
          <p:nvPr/>
        </p:nvSpPr>
        <p:spPr>
          <a:xfrm>
            <a:off x="5881083" y="1539287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A3B348-8878-EA4A-9610-BA2A8C71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18" y="4009628"/>
            <a:ext cx="561744" cy="34893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9483748E-5B92-4848-AC42-9AB243A13D5C}"/>
              </a:ext>
            </a:extLst>
          </p:cNvPr>
          <p:cNvSpPr txBox="1"/>
          <p:nvPr/>
        </p:nvSpPr>
        <p:spPr>
          <a:xfrm>
            <a:off x="4686423" y="439888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Microservice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C48FFC-792C-054B-9356-E26ADD8849DB}"/>
              </a:ext>
            </a:extLst>
          </p:cNvPr>
          <p:cNvSpPr txBox="1"/>
          <p:nvPr/>
        </p:nvSpPr>
        <p:spPr>
          <a:xfrm>
            <a:off x="5518768" y="4408814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EB4C51B-FC09-E24D-8508-B56F00E0F8CE}"/>
              </a:ext>
            </a:extLst>
          </p:cNvPr>
          <p:cNvSpPr/>
          <p:nvPr/>
        </p:nvSpPr>
        <p:spPr>
          <a:xfrm>
            <a:off x="6088851" y="3990428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6058D6-9494-D141-8111-3563EDD30E7E}"/>
              </a:ext>
            </a:extLst>
          </p:cNvPr>
          <p:cNvSpPr txBox="1"/>
          <p:nvPr/>
        </p:nvSpPr>
        <p:spPr>
          <a:xfrm>
            <a:off x="6238126" y="4433187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7AA5BC3-BD42-5345-9A4B-A3761188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08177" y="40178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D7F83BF-5A9A-4C46-9927-7B88974D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42" y="2931112"/>
            <a:ext cx="561744" cy="34893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D6B817D-1823-DB4F-8DBC-862A625A2E7F}"/>
              </a:ext>
            </a:extLst>
          </p:cNvPr>
          <p:cNvSpPr txBox="1"/>
          <p:nvPr/>
        </p:nvSpPr>
        <p:spPr>
          <a:xfrm>
            <a:off x="4727381" y="327682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B60853A-3A39-D846-AB3F-2DE77C7AF23B}"/>
              </a:ext>
            </a:extLst>
          </p:cNvPr>
          <p:cNvSpPr txBox="1"/>
          <p:nvPr/>
        </p:nvSpPr>
        <p:spPr>
          <a:xfrm>
            <a:off x="5489192" y="3330298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0E50C3D-4EB1-F04C-8C21-2093A9935360}"/>
              </a:ext>
            </a:extLst>
          </p:cNvPr>
          <p:cNvSpPr/>
          <p:nvPr/>
        </p:nvSpPr>
        <p:spPr>
          <a:xfrm>
            <a:off x="6059275" y="2911912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8732C-CD79-4B4D-A1E9-B0BC5EBEB880}"/>
              </a:ext>
            </a:extLst>
          </p:cNvPr>
          <p:cNvSpPr txBox="1"/>
          <p:nvPr/>
        </p:nvSpPr>
        <p:spPr>
          <a:xfrm>
            <a:off x="6208550" y="3354671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DF2AF878-49E9-6A41-A46D-0D3CB61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85" y="2920993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ight Arrow 176">
            <a:extLst>
              <a:ext uri="{FF2B5EF4-FFF2-40B4-BE49-F238E27FC236}">
                <a16:creationId xmlns:a16="http://schemas.microsoft.com/office/drawing/2014/main" id="{A3A33792-B3CA-CC4C-8CAA-0AF744286F0F}"/>
              </a:ext>
            </a:extLst>
          </p:cNvPr>
          <p:cNvSpPr/>
          <p:nvPr/>
        </p:nvSpPr>
        <p:spPr>
          <a:xfrm>
            <a:off x="6783017" y="1809619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D8D24C-C082-A24A-91A9-E55871E6B984}"/>
              </a:ext>
            </a:extLst>
          </p:cNvPr>
          <p:cNvSpPr txBox="1"/>
          <p:nvPr/>
        </p:nvSpPr>
        <p:spPr>
          <a:xfrm>
            <a:off x="6937968" y="1659659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C31C8873-448E-D345-A87F-C478A143ADBE}"/>
              </a:ext>
            </a:extLst>
          </p:cNvPr>
          <p:cNvSpPr/>
          <p:nvPr/>
        </p:nvSpPr>
        <p:spPr>
          <a:xfrm>
            <a:off x="6813933" y="3109120"/>
            <a:ext cx="635297" cy="17449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3CC845-4549-DE4F-9B5D-D16C54A3E65C}"/>
              </a:ext>
            </a:extLst>
          </p:cNvPr>
          <p:cNvSpPr txBox="1"/>
          <p:nvPr/>
        </p:nvSpPr>
        <p:spPr>
          <a:xfrm>
            <a:off x="6859929" y="2961120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304D0849-E4C2-3146-90C2-C4EAB660AB66}"/>
              </a:ext>
            </a:extLst>
          </p:cNvPr>
          <p:cNvSpPr/>
          <p:nvPr/>
        </p:nvSpPr>
        <p:spPr>
          <a:xfrm rot="1971776">
            <a:off x="6817082" y="3619634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FE9ECE1-D07F-9942-93AE-82A758BB39A4}"/>
              </a:ext>
            </a:extLst>
          </p:cNvPr>
          <p:cNvSpPr txBox="1"/>
          <p:nvPr/>
        </p:nvSpPr>
        <p:spPr>
          <a:xfrm rot="1821923">
            <a:off x="6884845" y="3807748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8869E5C1-2F22-684A-9259-AD24EA73B65B}"/>
              </a:ext>
            </a:extLst>
          </p:cNvPr>
          <p:cNvSpPr/>
          <p:nvPr/>
        </p:nvSpPr>
        <p:spPr>
          <a:xfrm>
            <a:off x="7480856" y="1518708"/>
            <a:ext cx="1305957" cy="942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BI Tools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96670205-B806-7741-9472-BB49D67E80C1}"/>
              </a:ext>
            </a:extLst>
          </p:cNvPr>
          <p:cNvSpPr/>
          <p:nvPr/>
        </p:nvSpPr>
        <p:spPr>
          <a:xfrm>
            <a:off x="7480855" y="502672"/>
            <a:ext cx="1305958" cy="9294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7C1532A-6F13-0E49-81AE-31AFCFF6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52" y="936980"/>
            <a:ext cx="618362" cy="3840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4F0D252-2CB1-D146-A390-CC4A0BC96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668" y="1738283"/>
            <a:ext cx="690330" cy="690330"/>
          </a:xfrm>
          <a:prstGeom prst="rect">
            <a:avLst/>
          </a:prstGeom>
        </p:spPr>
      </p:pic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E1484E8D-5B31-DC4A-A650-D3DEC262B495}"/>
              </a:ext>
            </a:extLst>
          </p:cNvPr>
          <p:cNvSpPr/>
          <p:nvPr/>
        </p:nvSpPr>
        <p:spPr>
          <a:xfrm>
            <a:off x="7480856" y="2547386"/>
            <a:ext cx="1305957" cy="895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Search / Explore</a:t>
            </a:r>
          </a:p>
        </p:txBody>
      </p:sp>
      <p:pic>
        <p:nvPicPr>
          <p:cNvPr id="190" name="Picture 4" descr="http://plainicon.com/dl.php?pid=39437&amp;tem=256px&amp;con=download-icon">
            <a:extLst>
              <a:ext uri="{FF2B5EF4-FFF2-40B4-BE49-F238E27FC236}">
                <a16:creationId xmlns:a16="http://schemas.microsoft.com/office/drawing/2014/main" id="{6670CE12-43FA-6049-BCF6-E77824AF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6466" y="2891182"/>
            <a:ext cx="392436" cy="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ight Arrow 190">
            <a:extLst>
              <a:ext uri="{FF2B5EF4-FFF2-40B4-BE49-F238E27FC236}">
                <a16:creationId xmlns:a16="http://schemas.microsoft.com/office/drawing/2014/main" id="{408E5D8B-72B3-AB4C-9A20-1AB0C7015474}"/>
              </a:ext>
            </a:extLst>
          </p:cNvPr>
          <p:cNvSpPr/>
          <p:nvPr/>
        </p:nvSpPr>
        <p:spPr>
          <a:xfrm rot="19393553">
            <a:off x="6691104" y="988799"/>
            <a:ext cx="8064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9C41522-E480-724E-81A0-07884151A1B6}"/>
              </a:ext>
            </a:extLst>
          </p:cNvPr>
          <p:cNvSpPr txBox="1"/>
          <p:nvPr/>
        </p:nvSpPr>
        <p:spPr>
          <a:xfrm rot="19272965">
            <a:off x="6665905" y="901248"/>
            <a:ext cx="634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Export</a:t>
            </a:r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5AE50E4F-1C01-FF43-ACCC-2ED10F2786CC}"/>
              </a:ext>
            </a:extLst>
          </p:cNvPr>
          <p:cNvSpPr/>
          <p:nvPr/>
        </p:nvSpPr>
        <p:spPr>
          <a:xfrm rot="1780897">
            <a:off x="6716267" y="2547443"/>
            <a:ext cx="740166" cy="166883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FE4C0FE-F6D3-2E44-ACD4-8102EBB78081}"/>
              </a:ext>
            </a:extLst>
          </p:cNvPr>
          <p:cNvSpPr txBox="1"/>
          <p:nvPr/>
        </p:nvSpPr>
        <p:spPr>
          <a:xfrm rot="1838642">
            <a:off x="6946403" y="2433287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Right Arrow 219">
            <a:extLst>
              <a:ext uri="{FF2B5EF4-FFF2-40B4-BE49-F238E27FC236}">
                <a16:creationId xmlns:a16="http://schemas.microsoft.com/office/drawing/2014/main" id="{0E66F3EB-32C5-F744-AD91-73AB8A02B166}"/>
              </a:ext>
            </a:extLst>
          </p:cNvPr>
          <p:cNvSpPr/>
          <p:nvPr/>
        </p:nvSpPr>
        <p:spPr>
          <a:xfrm rot="10800000">
            <a:off x="6831477" y="4210713"/>
            <a:ext cx="590237" cy="191652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FA6620F-5304-FF46-81BF-A7A6CDF688CC}"/>
              </a:ext>
            </a:extLst>
          </p:cNvPr>
          <p:cNvSpPr txBox="1"/>
          <p:nvPr/>
        </p:nvSpPr>
        <p:spPr>
          <a:xfrm>
            <a:off x="6948439" y="4077972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43FE181-C9C4-7047-AA88-C9880686BCE5}"/>
              </a:ext>
            </a:extLst>
          </p:cNvPr>
          <p:cNvSpPr/>
          <p:nvPr/>
        </p:nvSpPr>
        <p:spPr>
          <a:xfrm>
            <a:off x="7480856" y="3503789"/>
            <a:ext cx="1305957" cy="91188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Enterprise Apps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F051B1-F15B-8747-8DD6-A348C0ADE090}"/>
              </a:ext>
            </a:extLst>
          </p:cNvPr>
          <p:cNvGrpSpPr/>
          <p:nvPr/>
        </p:nvGrpSpPr>
        <p:grpSpPr>
          <a:xfrm>
            <a:off x="8281923" y="3848561"/>
            <a:ext cx="364997" cy="559258"/>
            <a:chOff x="1597190" y="1842250"/>
            <a:chExt cx="364997" cy="55925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9BE459-5A85-FC4C-8EBC-61D5227DEE59}"/>
                </a:ext>
              </a:extLst>
            </p:cNvPr>
            <p:cNvSpPr txBox="1"/>
            <p:nvPr/>
          </p:nvSpPr>
          <p:spPr>
            <a:xfrm>
              <a:off x="1623673" y="2263009"/>
              <a:ext cx="3077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Logic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188261F-4283-1247-AF15-91E3AAFE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597190" y="1842250"/>
              <a:ext cx="364997" cy="364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31E324-83FC-504D-98C9-994ADA6AB50B}"/>
              </a:ext>
            </a:extLst>
          </p:cNvPr>
          <p:cNvSpPr/>
          <p:nvPr/>
        </p:nvSpPr>
        <p:spPr>
          <a:xfrm>
            <a:off x="7630146" y="3837077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6D672F-8846-204A-9B1D-AACC7652FA81}"/>
              </a:ext>
            </a:extLst>
          </p:cNvPr>
          <p:cNvSpPr txBox="1"/>
          <p:nvPr/>
        </p:nvSpPr>
        <p:spPr>
          <a:xfrm>
            <a:off x="7779421" y="4267136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673CC6FB-39D9-4A4A-9C7A-61A0988CBAF9}"/>
              </a:ext>
            </a:extLst>
          </p:cNvPr>
          <p:cNvSpPr/>
          <p:nvPr/>
        </p:nvSpPr>
        <p:spPr>
          <a:xfrm>
            <a:off x="317903" y="654354"/>
            <a:ext cx="962059" cy="165250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1829A6C8-9693-794F-B1F0-E4E335149855}"/>
              </a:ext>
            </a:extLst>
          </p:cNvPr>
          <p:cNvSpPr/>
          <p:nvPr/>
        </p:nvSpPr>
        <p:spPr>
          <a:xfrm>
            <a:off x="314977" y="2398640"/>
            <a:ext cx="969862" cy="2428307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Streaming Data Source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553CB1D-C735-824A-8321-D384AEAEB939}"/>
              </a:ext>
            </a:extLst>
          </p:cNvPr>
          <p:cNvSpPr txBox="1"/>
          <p:nvPr/>
        </p:nvSpPr>
        <p:spPr>
          <a:xfrm>
            <a:off x="775252" y="3689468"/>
            <a:ext cx="4809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Location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C65965C-A0B7-A646-AD55-A83C4D9A2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84" y="3557261"/>
            <a:ext cx="257550" cy="276382"/>
          </a:xfrm>
          <a:prstGeom prst="rect">
            <a:avLst/>
          </a:prstGeom>
        </p:spPr>
      </p:pic>
      <p:pic>
        <p:nvPicPr>
          <p:cNvPr id="210" name="Picture 2" descr="ildergebnis für car icon">
            <a:extLst>
              <a:ext uri="{FF2B5EF4-FFF2-40B4-BE49-F238E27FC236}">
                <a16:creationId xmlns:a16="http://schemas.microsoft.com/office/drawing/2014/main" id="{A2E85068-E623-C649-BCE4-CB90FB38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7" y="3733639"/>
            <a:ext cx="452143" cy="2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3B4AD55D-D2AD-2A43-B09B-216C3F77618E}"/>
              </a:ext>
            </a:extLst>
          </p:cNvPr>
          <p:cNvSpPr txBox="1"/>
          <p:nvPr/>
        </p:nvSpPr>
        <p:spPr>
          <a:xfrm>
            <a:off x="758747" y="4623040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Weather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5AD39DFE-D49C-924F-994E-06D5360B1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101" y="4490833"/>
            <a:ext cx="257550" cy="276382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0F913851-15F1-6A46-9977-0608F60AD62C}"/>
              </a:ext>
            </a:extLst>
          </p:cNvPr>
          <p:cNvSpPr txBox="1"/>
          <p:nvPr/>
        </p:nvSpPr>
        <p:spPr>
          <a:xfrm>
            <a:off x="811617" y="3206330"/>
            <a:ext cx="250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IoT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FF12595-3EEC-E648-A000-2CF644DB7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99" y="3163954"/>
            <a:ext cx="346386" cy="371714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490440BC-7FA9-2B42-8A6E-4281D9B092CD}"/>
              </a:ext>
            </a:extLst>
          </p:cNvPr>
          <p:cNvSpPr txBox="1"/>
          <p:nvPr/>
        </p:nvSpPr>
        <p:spPr>
          <a:xfrm>
            <a:off x="820191" y="2788796"/>
            <a:ext cx="3654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Apps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CA1FF9F8-F9E5-BD45-8DB3-F3D9AD3544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73" y="2746421"/>
            <a:ext cx="346386" cy="371714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BDC4D206-E400-644B-A411-9C5E19ACE63E}"/>
              </a:ext>
            </a:extLst>
          </p:cNvPr>
          <p:cNvSpPr txBox="1"/>
          <p:nvPr/>
        </p:nvSpPr>
        <p:spPr>
          <a:xfrm>
            <a:off x="844620" y="4148222"/>
            <a:ext cx="3398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id="{BBBF6560-8D9C-6A46-BCC9-D100EBE3D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01" y="4031614"/>
            <a:ext cx="346386" cy="371714"/>
          </a:xfrm>
          <a:prstGeom prst="rect">
            <a:avLst/>
          </a:prstGeom>
        </p:spPr>
      </p:pic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14896FA-91C0-D947-9A84-5AE0DC1DF55B}"/>
              </a:ext>
            </a:extLst>
          </p:cNvPr>
          <p:cNvSpPr/>
          <p:nvPr/>
        </p:nvSpPr>
        <p:spPr>
          <a:xfrm>
            <a:off x="1685316" y="3090162"/>
            <a:ext cx="951459" cy="1757004"/>
          </a:xfrm>
          <a:prstGeom prst="roundRect">
            <a:avLst>
              <a:gd name="adj" fmla="val 11553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Node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6DA3CA-CFF3-BC43-8C01-F7A9DDEA6DAE}"/>
              </a:ext>
            </a:extLst>
          </p:cNvPr>
          <p:cNvSpPr txBox="1"/>
          <p:nvPr/>
        </p:nvSpPr>
        <p:spPr>
          <a:xfrm>
            <a:off x="1749269" y="4611812"/>
            <a:ext cx="643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</p:txBody>
      </p:sp>
      <p:pic>
        <p:nvPicPr>
          <p:cNvPr id="112" name="Picture 6" descr="ildergebnis für function">
            <a:extLst>
              <a:ext uri="{FF2B5EF4-FFF2-40B4-BE49-F238E27FC236}">
                <a16:creationId xmlns:a16="http://schemas.microsoft.com/office/drawing/2014/main" id="{14E0BA57-0858-BB47-A964-9F8FCB6F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4393038"/>
            <a:ext cx="324000" cy="2127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DA013AD-E48E-8448-85DC-FE7F8670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65846" y="4317759"/>
            <a:ext cx="288000" cy="288000"/>
          </a:xfrm>
          <a:prstGeom prst="rect">
            <a:avLst/>
          </a:prstGeom>
        </p:spPr>
      </p:pic>
      <p:pic>
        <p:nvPicPr>
          <p:cNvPr id="116" name="Picture 115" descr="http://plainicon.com/dl.php?pid=46740&amp;tem=256px&amp;con=download-icon">
            <a:extLst>
              <a:ext uri="{FF2B5EF4-FFF2-40B4-BE49-F238E27FC236}">
                <a16:creationId xmlns:a16="http://schemas.microsoft.com/office/drawing/2014/main" id="{A27BBC50-AA04-844B-96E8-5392E6B5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33508" y="3220352"/>
            <a:ext cx="216000" cy="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FEEB796-6953-9146-BAB5-DAF5D817E688}"/>
              </a:ext>
            </a:extLst>
          </p:cNvPr>
          <p:cNvSpPr txBox="1"/>
          <p:nvPr/>
        </p:nvSpPr>
        <p:spPr>
          <a:xfrm>
            <a:off x="1692076" y="362099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025B82E-F22B-DF44-9E73-41AFC49B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955" y="3858056"/>
            <a:ext cx="324000" cy="324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FA58C46-6C0D-1045-943D-1BF687DF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14" y="3891211"/>
            <a:ext cx="360000" cy="2236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A06136F-BF61-1147-827C-357DC45E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23" y="3810559"/>
            <a:ext cx="324000" cy="32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59E9E97-F456-824A-B365-089A99A44C47}"/>
              </a:ext>
            </a:extLst>
          </p:cNvPr>
          <p:cNvSpPr txBox="1"/>
          <p:nvPr/>
        </p:nvSpPr>
        <p:spPr>
          <a:xfrm>
            <a:off x="1940882" y="421483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9FBBD793-65A7-7940-B723-D11D5A4B5665}"/>
              </a:ext>
            </a:extLst>
          </p:cNvPr>
          <p:cNvSpPr/>
          <p:nvPr/>
        </p:nvSpPr>
        <p:spPr>
          <a:xfrm>
            <a:off x="1330668" y="3735278"/>
            <a:ext cx="324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5E76D-DC4B-784E-9D4A-B93706C19B27}"/>
              </a:ext>
            </a:extLst>
          </p:cNvPr>
          <p:cNvSpPr txBox="1"/>
          <p:nvPr/>
        </p:nvSpPr>
        <p:spPr>
          <a:xfrm>
            <a:off x="2423453" y="1102311"/>
            <a:ext cx="13144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 Import / SQL Import</a:t>
            </a:r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07331F2A-C11A-FF4E-91C9-1F79B81056AA}"/>
              </a:ext>
            </a:extLst>
          </p:cNvPr>
          <p:cNvSpPr/>
          <p:nvPr/>
        </p:nvSpPr>
        <p:spPr>
          <a:xfrm rot="974002">
            <a:off x="1337778" y="2255584"/>
            <a:ext cx="187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024A8F-E878-DE48-89C8-9CA24B6D85A5}"/>
              </a:ext>
            </a:extLst>
          </p:cNvPr>
          <p:cNvSpPr txBox="1"/>
          <p:nvPr/>
        </p:nvSpPr>
        <p:spPr>
          <a:xfrm rot="1039000">
            <a:off x="2037110" y="2001013"/>
            <a:ext cx="7053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Capture</a:t>
            </a:r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5982D9CC-8737-0045-9C77-6507E06726CA}"/>
              </a:ext>
            </a:extLst>
          </p:cNvPr>
          <p:cNvSpPr/>
          <p:nvPr/>
        </p:nvSpPr>
        <p:spPr>
          <a:xfrm>
            <a:off x="1358720" y="1240810"/>
            <a:ext cx="3252401" cy="183268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811A54BB-D42E-1345-AAD8-9A0F02AEE16E}"/>
              </a:ext>
            </a:extLst>
          </p:cNvPr>
          <p:cNvSpPr/>
          <p:nvPr/>
        </p:nvSpPr>
        <p:spPr>
          <a:xfrm rot="18809517">
            <a:off x="2652886" y="3227169"/>
            <a:ext cx="60391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8A1ECF-1130-2143-8D7A-13E5CBBD44E2}"/>
              </a:ext>
            </a:extLst>
          </p:cNvPr>
          <p:cNvSpPr txBox="1"/>
          <p:nvPr/>
        </p:nvSpPr>
        <p:spPr>
          <a:xfrm rot="18758421">
            <a:off x="2721006" y="3441834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Flow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7CE09FD-7FF9-B54E-B118-2FC7C5E4BFE6}"/>
              </a:ext>
            </a:extLst>
          </p:cNvPr>
          <p:cNvSpPr/>
          <p:nvPr/>
        </p:nvSpPr>
        <p:spPr>
          <a:xfrm>
            <a:off x="3390712" y="2398640"/>
            <a:ext cx="735334" cy="233756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616E236-0AD7-6542-8C68-FCEB525565D0}"/>
              </a:ext>
            </a:extLst>
          </p:cNvPr>
          <p:cNvSpPr/>
          <p:nvPr/>
        </p:nvSpPr>
        <p:spPr>
          <a:xfrm>
            <a:off x="3309925" y="2460750"/>
            <a:ext cx="735334" cy="235860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2DF51C2-C94A-5345-AF36-D6A2D51847DF}"/>
              </a:ext>
            </a:extLst>
          </p:cNvPr>
          <p:cNvSpPr/>
          <p:nvPr/>
        </p:nvSpPr>
        <p:spPr>
          <a:xfrm>
            <a:off x="3226332" y="2547387"/>
            <a:ext cx="735334" cy="234659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63" name="Picture 1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DCF36864-F8E0-0648-BE2B-BD272F4C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0720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8DB04610-616A-8740-BCDE-248835D00B43}"/>
              </a:ext>
            </a:extLst>
          </p:cNvPr>
          <p:cNvSpPr/>
          <p:nvPr/>
        </p:nvSpPr>
        <p:spPr>
          <a:xfrm rot="19545427">
            <a:off x="4200785" y="2353535"/>
            <a:ext cx="48297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7CA31E-A00C-D649-B240-45F428B4163C}"/>
              </a:ext>
            </a:extLst>
          </p:cNvPr>
          <p:cNvSpPr txBox="1"/>
          <p:nvPr/>
        </p:nvSpPr>
        <p:spPr>
          <a:xfrm rot="19551177">
            <a:off x="4099548" y="2205282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CFC331EF-1452-F448-9EDA-23D7FAC90F9C}"/>
              </a:ext>
            </a:extLst>
          </p:cNvPr>
          <p:cNvSpPr/>
          <p:nvPr/>
        </p:nvSpPr>
        <p:spPr>
          <a:xfrm>
            <a:off x="4167333" y="4152452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CC6CB4D4-6F24-824A-9DEF-325263B88DA6}"/>
              </a:ext>
            </a:extLst>
          </p:cNvPr>
          <p:cNvSpPr/>
          <p:nvPr/>
        </p:nvSpPr>
        <p:spPr>
          <a:xfrm>
            <a:off x="4167333" y="3322384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60B40-1942-D24F-BBDF-689D515B7A43}"/>
              </a:ext>
            </a:extLst>
          </p:cNvPr>
          <p:cNvSpPr txBox="1"/>
          <p:nvPr/>
        </p:nvSpPr>
        <p:spPr>
          <a:xfrm>
            <a:off x="4146467" y="457588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6B1FC3-EC6F-2540-A756-E2AF6FDD4ECF}"/>
              </a:ext>
            </a:extLst>
          </p:cNvPr>
          <p:cNvSpPr txBox="1"/>
          <p:nvPr/>
        </p:nvSpPr>
        <p:spPr>
          <a:xfrm>
            <a:off x="4187523" y="282112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47BC0A6-4C5F-1545-9A0C-BB23E1DAA843}"/>
              </a:ext>
            </a:extLst>
          </p:cNvPr>
          <p:cNvSpPr/>
          <p:nvPr/>
        </p:nvSpPr>
        <p:spPr>
          <a:xfrm rot="10800000">
            <a:off x="4136272" y="3105811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BE3B07-9DBF-B14E-897D-5C5B7B050BC6}"/>
              </a:ext>
            </a:extLst>
          </p:cNvPr>
          <p:cNvSpPr/>
          <p:nvPr/>
        </p:nvSpPr>
        <p:spPr>
          <a:xfrm rot="10800000">
            <a:off x="4151292" y="4369020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197" name="Picture 196" descr="http://plainicon.com/dl.php?pid=46740&amp;tem=256px&amp;con=download-icon">
            <a:extLst>
              <a:ext uri="{FF2B5EF4-FFF2-40B4-BE49-F238E27FC236}">
                <a16:creationId xmlns:a16="http://schemas.microsoft.com/office/drawing/2014/main" id="{B1F86E78-BAE3-E743-87B1-CC91D8A0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5052" y="3456936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97" descr="http://plainicon.com/dl.php?pid=46740&amp;tem=256px&amp;con=download-icon">
            <a:extLst>
              <a:ext uri="{FF2B5EF4-FFF2-40B4-BE49-F238E27FC236}">
                <a16:creationId xmlns:a16="http://schemas.microsoft.com/office/drawing/2014/main" id="{B6A9744A-69DD-FA40-8506-B94F4CD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852688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Arrow 198">
            <a:extLst>
              <a:ext uri="{FF2B5EF4-FFF2-40B4-BE49-F238E27FC236}">
                <a16:creationId xmlns:a16="http://schemas.microsoft.com/office/drawing/2014/main" id="{3502EBC3-F50A-6349-8539-0FA5283DDDCE}"/>
              </a:ext>
            </a:extLst>
          </p:cNvPr>
          <p:cNvSpPr/>
          <p:nvPr/>
        </p:nvSpPr>
        <p:spPr>
          <a:xfrm>
            <a:off x="1330682" y="2746108"/>
            <a:ext cx="18538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F0B18DA-2B38-5246-99EE-313F2A66FD14}"/>
              </a:ext>
            </a:extLst>
          </p:cNvPr>
          <p:cNvSpPr txBox="1"/>
          <p:nvPr/>
        </p:nvSpPr>
        <p:spPr>
          <a:xfrm>
            <a:off x="1712873" y="2618817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 Stream</a:t>
            </a: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81CBA63E-8659-F64C-BD3A-6B1FB1AA67C0}"/>
              </a:ext>
            </a:extLst>
          </p:cNvPr>
          <p:cNvSpPr/>
          <p:nvPr/>
        </p:nvSpPr>
        <p:spPr>
          <a:xfrm rot="5400000" flipV="1">
            <a:off x="3916907" y="1642322"/>
            <a:ext cx="367834" cy="1034498"/>
          </a:xfrm>
          <a:prstGeom prst="bentArrow">
            <a:avLst>
              <a:gd name="adj1" fmla="val 27881"/>
              <a:gd name="adj2" fmla="val 26329"/>
              <a:gd name="adj3" fmla="val 26734"/>
              <a:gd name="adj4" fmla="val 45714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844060-65F8-0E45-9897-170A6A626385}"/>
              </a:ext>
            </a:extLst>
          </p:cNvPr>
          <p:cNvSpPr txBox="1"/>
          <p:nvPr/>
        </p:nvSpPr>
        <p:spPr>
          <a:xfrm>
            <a:off x="3955646" y="1834016"/>
            <a:ext cx="3783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Replay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FB02CE9-04B1-EB44-86C0-B0CB611B676F}"/>
              </a:ext>
            </a:extLst>
          </p:cNvPr>
          <p:cNvCxnSpPr>
            <a:cxnSpLocks/>
          </p:cNvCxnSpPr>
          <p:nvPr/>
        </p:nvCxnSpPr>
        <p:spPr>
          <a:xfrm>
            <a:off x="4649696" y="276396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728BC83-48F3-1042-8159-4740A6093F78}"/>
              </a:ext>
            </a:extLst>
          </p:cNvPr>
          <p:cNvSpPr txBox="1"/>
          <p:nvPr/>
        </p:nvSpPr>
        <p:spPr>
          <a:xfrm>
            <a:off x="4929442" y="2595126"/>
            <a:ext cx="1461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Big Data Batch Analytics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C17146F-D72B-F045-A445-62B6531E3CC7}"/>
              </a:ext>
            </a:extLst>
          </p:cNvPr>
          <p:cNvSpPr txBox="1"/>
          <p:nvPr/>
        </p:nvSpPr>
        <p:spPr>
          <a:xfrm>
            <a:off x="5119961" y="3659912"/>
            <a:ext cx="110927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Analytics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438D203-BB57-4945-93CA-4843F97E2051}"/>
              </a:ext>
            </a:extLst>
          </p:cNvPr>
          <p:cNvCxnSpPr>
            <a:cxnSpLocks/>
          </p:cNvCxnSpPr>
          <p:nvPr/>
        </p:nvCxnSpPr>
        <p:spPr>
          <a:xfrm>
            <a:off x="4674848" y="382382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A602534-DEC3-914F-8C7E-B09B2B279DE9}"/>
              </a:ext>
            </a:extLst>
          </p:cNvPr>
          <p:cNvSpPr txBox="1"/>
          <p:nvPr/>
        </p:nvSpPr>
        <p:spPr>
          <a:xfrm>
            <a:off x="5066226" y="4690047"/>
            <a:ext cx="1289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Modern Applications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BFAD588-D53D-ED6D-A4FA-CBD24C242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81" y="1498938"/>
            <a:ext cx="324000" cy="324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B5910EB-6E71-E975-F82B-9EC545F20B4E}"/>
              </a:ext>
            </a:extLst>
          </p:cNvPr>
          <p:cNvSpPr txBox="1"/>
          <p:nvPr/>
        </p:nvSpPr>
        <p:spPr>
          <a:xfrm flipH="1">
            <a:off x="771629" y="1536502"/>
            <a:ext cx="402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9F15A81-1AC9-094C-CEF2-F523E2B6934C}"/>
              </a:ext>
            </a:extLst>
          </p:cNvPr>
          <p:cNvSpPr txBox="1"/>
          <p:nvPr/>
        </p:nvSpPr>
        <p:spPr>
          <a:xfrm>
            <a:off x="828895" y="1057150"/>
            <a:ext cx="320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COTS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pic>
        <p:nvPicPr>
          <p:cNvPr id="142" name="Picture 8" descr="mage result for erp apps symbol">
            <a:extLst>
              <a:ext uri="{FF2B5EF4-FFF2-40B4-BE49-F238E27FC236}">
                <a16:creationId xmlns:a16="http://schemas.microsoft.com/office/drawing/2014/main" id="{21CFBBA7-9062-483A-9C01-A0D5203B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1" y="101541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aling Kafka Connect Streaming Data Processing | Instaclustr">
            <a:extLst>
              <a:ext uri="{FF2B5EF4-FFF2-40B4-BE49-F238E27FC236}">
                <a16:creationId xmlns:a16="http://schemas.microsoft.com/office/drawing/2014/main" id="{E93A82AB-1708-8D24-4AC6-2178E5DE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Streaming Data Ingestion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8631D3B-8E99-264E-A6B1-C16B59486C73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9439DDE-99F3-AD44-99E1-9DC38AEE4CD6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40DB81-E383-6444-BBA9-1B73A05EF893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55086D-84B1-2D4E-B722-60F729BCD004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8" name="Picture 77" descr="http://plainicon.com/dl.php?pid=46740&amp;tem=256px&amp;con=download-icon">
            <a:extLst>
              <a:ext uri="{FF2B5EF4-FFF2-40B4-BE49-F238E27FC236}">
                <a16:creationId xmlns:a16="http://schemas.microsoft.com/office/drawing/2014/main" id="{6D7F0F47-8001-7A4E-B6C9-CB281183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http://plainicon.com/dl.php?pid=46740&amp;tem=256px&amp;con=download-icon">
            <a:extLst>
              <a:ext uri="{FF2B5EF4-FFF2-40B4-BE49-F238E27FC236}">
                <a16:creationId xmlns:a16="http://schemas.microsoft.com/office/drawing/2014/main" id="{2C62923D-9EC7-8F45-893A-21EA2B60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http://plainicon.com/dl.php?pid=46740&amp;tem=256px&amp;con=download-icon">
            <a:extLst>
              <a:ext uri="{FF2B5EF4-FFF2-40B4-BE49-F238E27FC236}">
                <a16:creationId xmlns:a16="http://schemas.microsoft.com/office/drawing/2014/main" id="{D6228B7C-395C-F94D-B6F4-8BEEC729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E6A3F0-D17F-F944-8D1A-F6E0E7F52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2" name="Picture 81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64AF5759-DCCF-D040-8051-BA0D1CC9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790-3D83-AC45-845B-79F99A9E3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ED1E6B3-0EFE-F049-B9FC-C38EEC4D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254AF-71BC-9C70-26F2-543410D6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265040-DBF3-CF8F-7556-F2564C2CD8B1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E4C44E-B7E9-82FF-C9E7-619E49D06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FEDA2F-7634-6C76-13CA-83D5038E5BF6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0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Scaling Kafka Connect Streaming Data Processing | Instaclustr">
            <a:extLst>
              <a:ext uri="{FF2B5EF4-FFF2-40B4-BE49-F238E27FC236}">
                <a16:creationId xmlns:a16="http://schemas.microsoft.com/office/drawing/2014/main" id="{3EB9C4BB-745C-3AE9-AFBE-C5CB901A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-  Stream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73188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27697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84518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43004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2793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23687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501106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B1FFB-17BC-BA48-82DA-D192AA7E44D3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F3B08B3-02F5-C944-A1EC-A6536B915BCB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D2FACC82-3E0A-CD43-960E-4D614CC36CEC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F0D03F-9E90-D644-B06C-6554F6BA163D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52E4379-D47C-CC4F-8C7A-F4B55C7A517A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550DC2-3D4E-BF40-9D98-2C8F3A8601EF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995D90-48DD-DE4C-8397-EAF9581E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123CD7-B268-3B4B-9016-30808CB60C11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F6598-75AF-2549-BF00-632E7DCD24AE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6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95905F46-9105-F546-8849-2BBD20CB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Image result for rule engine icon logo">
            <a:extLst>
              <a:ext uri="{FF2B5EF4-FFF2-40B4-BE49-F238E27FC236}">
                <a16:creationId xmlns:a16="http://schemas.microsoft.com/office/drawing/2014/main" id="{8727DEB6-2B36-7E4B-9958-6C6177B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707F6F-41DA-4B46-8BD1-F5A4DE7E58CA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178EC1-ABF5-B346-BC78-55B6459ABD12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8003E19F-203B-1D4E-B16F-AD6F5C9D981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83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607E72C5-1DFD-FC42-B198-4BB589F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9E6BB83-8290-DB4C-8D05-D606B8350237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7784344-5956-5848-9EBE-78CA0BDF5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8" name="Picture 87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B9FF25D9-1D0F-A04B-88D8-1D8862F3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F779-F2BE-3E47-8D06-A8B8315B2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8" name="Picture 77" descr="ildergebnis für datascience lab icon">
            <a:extLst>
              <a:ext uri="{FF2B5EF4-FFF2-40B4-BE49-F238E27FC236}">
                <a16:creationId xmlns:a16="http://schemas.microsoft.com/office/drawing/2014/main" id="{C9674D1F-CF4D-DE46-9ED6-ED8D9D56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DCA3-E744-3841-9572-F033B2E7D06F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06BB02-4A28-164C-A0DD-8C91AAE00E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FB9ECD-CB13-0B4D-978D-AA1128EC6D51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B588FC8-51D3-CC4F-A031-9DF1DD2D7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Picture 95" descr="Bildergebnis für ksqldb">
            <a:extLst>
              <a:ext uri="{FF2B5EF4-FFF2-40B4-BE49-F238E27FC236}">
                <a16:creationId xmlns:a16="http://schemas.microsoft.com/office/drawing/2014/main" id="{7470E5AB-E57D-3C47-A165-1BA635B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01F66D9-AB78-170D-3CFB-BD2EB5B55610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587A32-CA5B-5C39-6C84-62990CE83010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6F3F859-FA71-7E35-7BE6-C10B9FD5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E507D1B-DCDD-F997-6A73-C5056E19D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6C1FB38-3FEE-1228-5165-3335A7CA74BF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8C590CB-CD77-C49C-A64E-065C0A67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3C5E011-49DB-19ED-067F-6567AF6A22D1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Scaling Kafka Connect Streaming Data Processing | Instaclustr">
            <a:extLst>
              <a:ext uri="{FF2B5EF4-FFF2-40B4-BE49-F238E27FC236}">
                <a16:creationId xmlns:a16="http://schemas.microsoft.com/office/drawing/2014/main" id="{6454C343-A152-327E-DB04-4BAD8976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S3 (Simple Storage Service) - ThinCor">
            <a:extLst>
              <a:ext uri="{FF2B5EF4-FFF2-40B4-BE49-F238E27FC236}">
                <a16:creationId xmlns:a16="http://schemas.microsoft.com/office/drawing/2014/main" id="{5FD123D5-2637-8049-B833-3ACC10DB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aling Kafka Connect Streaming Data Processing | Instaclustr">
            <a:extLst>
              <a:ext uri="{FF2B5EF4-FFF2-40B4-BE49-F238E27FC236}">
                <a16:creationId xmlns:a16="http://schemas.microsoft.com/office/drawing/2014/main" id="{C294487B-3A14-CF4F-85F6-CA300A9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Store Raw Data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B66CC42-DA32-2D43-B332-01E873125C22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2C30365-1E78-8F4C-8B2A-ED6B6BFA6FAB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18B302-C2A6-024F-A292-380667D470F2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62" name="Picture 61" descr="http://plainicon.com/dl.php?pid=46740&amp;tem=256px&amp;con=download-icon">
            <a:extLst>
              <a:ext uri="{FF2B5EF4-FFF2-40B4-BE49-F238E27FC236}">
                <a16:creationId xmlns:a16="http://schemas.microsoft.com/office/drawing/2014/main" id="{08F793C6-A89A-184C-8D49-2F26BDE7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EABCAEB9-B257-594C-A987-5295F4C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http://plainicon.com/dl.php?pid=46740&amp;tem=256px&amp;con=download-icon">
            <a:extLst>
              <a:ext uri="{FF2B5EF4-FFF2-40B4-BE49-F238E27FC236}">
                <a16:creationId xmlns:a16="http://schemas.microsoft.com/office/drawing/2014/main" id="{D5EEB8D8-B943-094A-A33B-2E3B2974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D478ED-82B0-434B-A4B2-986DA10C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4" name="Picture 73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194EA40A-6398-0747-AFAE-D19B197F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30BF-882D-934F-B5AC-54968BAE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C04ADD-3843-6642-BE89-8723AE7A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73C62D6-252F-8E1C-CC69-8A6F4A0F199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19CAAB-9D0D-5796-3959-683A0E8D4271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E56DA39-22D7-0058-C2A5-C4894E60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5ED2E3-FC14-0FE6-1C3F-59B848436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9F33502-CF60-BA7D-790B-516705AA6D45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B1EA75-72B7-4491-3025-AF7842ECD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9636D77-ABC3-6149-89D0-654344450940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6B08F-5BBC-268A-761C-4E7C76A41B36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A2A82EF-E423-1ACA-9311-138FD908F04F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1E529A72-8B79-9129-3572-F74AF78FF63A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760CAEE-D51F-8752-F063-A05AEC76A0B7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3BAFD2F-B5BF-6BE0-87AA-A5514C4B7DC1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5E489E1-11F5-537D-CD36-C3FE602CBE3A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BBCC0F-E662-A7BB-2977-AA9682AB7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AA5B3D-9CA4-284D-0226-ABA24949B1A6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A969D-09B7-BCF6-E33A-9356C9E297BD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7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58C8FCC7-DEEB-BEB9-1405-84082A83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4" descr="Image result for rule engine icon logo">
            <a:extLst>
              <a:ext uri="{FF2B5EF4-FFF2-40B4-BE49-F238E27FC236}">
                <a16:creationId xmlns:a16="http://schemas.microsoft.com/office/drawing/2014/main" id="{7C279EF1-9C3A-C847-60B3-5FD28290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2B25994-68A4-A533-72D4-438F90F7A476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777E4E-959F-9BDF-F8D5-772017A0A821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1821459-1E2E-F4C8-8E96-FC0DA3B0DC5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0B44A2-93F3-9906-97A4-80D06CAD1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Bildergebnis für ksqldb">
            <a:extLst>
              <a:ext uri="{FF2B5EF4-FFF2-40B4-BE49-F238E27FC236}">
                <a16:creationId xmlns:a16="http://schemas.microsoft.com/office/drawing/2014/main" id="{53A80FD5-F0DB-2FBB-DE1E-75F18553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AF7F471-9299-04B5-C5E2-4A8FCE0A6CC8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81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4662D21C-CB5C-BD9F-2D3B-D7A7EE76A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CAEAE6C-B68C-FD70-17DA-3A4CE4ADBD7B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3" name="Picture 82" descr="ildergebnis für datascience lab icon">
            <a:extLst>
              <a:ext uri="{FF2B5EF4-FFF2-40B4-BE49-F238E27FC236}">
                <a16:creationId xmlns:a16="http://schemas.microsoft.com/office/drawing/2014/main" id="{EB4970A2-DA48-EC9F-BD0B-007EE9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18520A-ADDF-9486-68FC-86FBE421EBF9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3BB85B7-4FCA-39EF-0CBD-3A4801102D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D10B602-8B56-A66E-FADB-EE5306A89FAA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</p:spTree>
    <p:extLst>
      <p:ext uri="{BB962C8B-B14F-4D97-AF65-F5344CB8AC3E}">
        <p14:creationId xmlns:p14="http://schemas.microsoft.com/office/powerpoint/2010/main" val="294012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AWS S3 (Simple Storage Service) - ThinCor">
            <a:extLst>
              <a:ext uri="{FF2B5EF4-FFF2-40B4-BE49-F238E27FC236}">
                <a16:creationId xmlns:a16="http://schemas.microsoft.com/office/drawing/2014/main" id="{3874366B-8A10-0739-A17A-4E680713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82" y="2704985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Big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1176988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ldergebnis für datascience lab icon">
            <a:extLst>
              <a:ext uri="{FF2B5EF4-FFF2-40B4-BE49-F238E27FC236}">
                <a16:creationId xmlns:a16="http://schemas.microsoft.com/office/drawing/2014/main" id="{FB18D011-F8D6-9F4C-AAEA-4D65CF0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FC86E0-F5E2-A64D-A2D5-CE1B8C4F7804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63" name="Picture 2" descr="Bildergebnis für apache zeppelin">
            <a:extLst>
              <a:ext uri="{FF2B5EF4-FFF2-40B4-BE49-F238E27FC236}">
                <a16:creationId xmlns:a16="http://schemas.microsoft.com/office/drawing/2014/main" id="{CF1D0340-4965-A24B-B615-55AAD02A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8C5628B-4F68-174B-8CA9-E2C297D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FE8C56F-8A09-38C2-57B8-EAE771301F97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4808F2-DCB2-59EB-60BF-83D33726250C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702A6CCF-DC8D-C37C-89F7-DFB7E198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2D611D2-ACF4-3971-0F93-1F7EB5FF7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464C581-6850-EDF5-BA34-A13F976420FE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8802D20-2B16-96CB-D496-86EBFC1F7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0936C8D-8D4A-A129-4FED-E4C44CB15FC7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E408BFBB-1ACF-1985-0AC7-7078F675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657D246-892C-CEBD-7D72-8A5269C66A3E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1B4D7F5B-1682-8124-E4A5-BE099F94DD94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ABF23F69-EF57-6328-F60C-169D2B4E2590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294B33B-AF32-1A50-6177-144BBD6168BF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F1443CA-B7F4-D919-89F6-B7666D78D7A5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21646EF-F6A8-AC40-8AC1-817BCB3C0073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4AF6621-0503-D02F-80BD-7BA5C2C90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FF8043F-353D-62C5-7AAC-3AF98124EB4A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36AC05-5E38-F051-695D-33ADDC515A5B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89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6CC0475A-CF46-C62F-E487-070E33D6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Image result for rule engine icon logo">
            <a:extLst>
              <a:ext uri="{FF2B5EF4-FFF2-40B4-BE49-F238E27FC236}">
                <a16:creationId xmlns:a16="http://schemas.microsoft.com/office/drawing/2014/main" id="{DCA6B55A-EC9F-EADD-A639-30FCD717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D270C5C-733C-C8CF-5FB2-4E67C68C8EB7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65AA1D-C6E9-A776-AE15-7D9EA1A377E6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EE4AF882-1F66-C6D6-46C6-B9E7C28AC71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D31FE2B-917C-96D9-EC6C-3063A8ABA6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Picture 94" descr="Bildergebnis für ksqldb">
            <a:extLst>
              <a:ext uri="{FF2B5EF4-FFF2-40B4-BE49-F238E27FC236}">
                <a16:creationId xmlns:a16="http://schemas.microsoft.com/office/drawing/2014/main" id="{B4732A23-DAAA-179E-21C6-428024C8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AWS S3 (Simple Storage Service) - ThinCor">
            <a:extLst>
              <a:ext uri="{FF2B5EF4-FFF2-40B4-BE49-F238E27FC236}">
                <a16:creationId xmlns:a16="http://schemas.microsoft.com/office/drawing/2014/main" id="{9A0ACC3D-31D9-D9D6-8642-6BD9DA61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022" y="2800412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8" y="1183482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34B8D64-32D4-0442-B4DC-564982A6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849057"/>
            <a:ext cx="815525" cy="3669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D5A7D3-16AF-8AF5-F404-D690C7CB400D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2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3599586-C22A-DD4A-7472-A5CF5714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8AB63A7A-47B7-9690-2AA8-FB7E93A0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F0EF5F0-C786-F5CE-73FD-E6C3ED53C8D4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43E49D9-A88B-A98B-CDD1-AE709C44936A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4" name="Bent Arrow 83">
            <a:extLst>
              <a:ext uri="{FF2B5EF4-FFF2-40B4-BE49-F238E27FC236}">
                <a16:creationId xmlns:a16="http://schemas.microsoft.com/office/drawing/2014/main" id="{7677EA99-CD97-4C10-8B39-A6A09456BA6F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A151C2-631C-B2E9-F59D-DE0E8851451C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1ED3501-8B64-065C-AF4A-D1E555081C00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102FD5B-F39D-0419-AEFC-2A2EB860C1AC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8AD0BFE-1EDE-ECB4-A0D2-B5A59843A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DED9CB1-DDA4-5DB9-F0BD-5E523524B2FC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5F03F7-ED44-5418-7554-9BDF53AD328A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9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71F054E6-2234-D10F-3D00-5CFC6F5F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4" descr="Image result for rule engine icon logo">
            <a:extLst>
              <a:ext uri="{FF2B5EF4-FFF2-40B4-BE49-F238E27FC236}">
                <a16:creationId xmlns:a16="http://schemas.microsoft.com/office/drawing/2014/main" id="{83971D86-F92D-DB39-64E3-67803B03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2C8D59-CC24-1ECF-5F4D-C57809291404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FC75CAC-E5D7-C22F-E837-A683A1D225B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DA47C5C-C760-7FA8-17BD-3040D1563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465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046C1-4896-7949-AF8C-1CA95CF0BC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574675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8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AABE6B-7EDE-498E-A165-B1EE51F54F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36351cdd-0dd9-4b4a-8e5c-007e4cafafda"/>
    <ds:schemaRef ds:uri="http://purl.org/dc/dcmitype/"/>
    <ds:schemaRef ds:uri="http://purl.org/dc/elements/1.1/"/>
    <ds:schemaRef ds:uri="c4b9e184-14ce-443c-b89e-4fb866c8376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9415</TotalTime>
  <Words>437</Words>
  <Application>Microsoft Macintosh PowerPoint</Application>
  <PresentationFormat>On-screen Show (16:9)</PresentationFormat>
  <Paragraphs>231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Impact</vt:lpstr>
      <vt:lpstr>Lucida Grande</vt:lpstr>
      <vt:lpstr>Segoe UI</vt:lpstr>
      <vt:lpstr>1_Benutzerdefiniertes Design</vt:lpstr>
      <vt:lpstr>Demo – Data Lake with EShop</vt:lpstr>
      <vt:lpstr>Modern Data Architecture</vt:lpstr>
      <vt:lpstr>Live Demo – Streaming Data Ingestion</vt:lpstr>
      <vt:lpstr>Live Demo -  Stream Data Processing</vt:lpstr>
      <vt:lpstr>Live Demo – Store Raw Data</vt:lpstr>
      <vt:lpstr>Live Demo – Big Data Processing</vt:lpstr>
      <vt:lpstr>Live Demo – Access Results using SQL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66</cp:revision>
  <cp:lastPrinted>2020-11-27T07:54:34Z</cp:lastPrinted>
  <dcterms:created xsi:type="dcterms:W3CDTF">2019-09-11T18:47:12Z</dcterms:created>
  <dcterms:modified xsi:type="dcterms:W3CDTF">2022-06-17T10:52:31Z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